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Montserrat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4063617e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4063617e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491547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491547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4063617e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4063617e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ec1fdee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ec1fdee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ec1fdeef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ec1fdeef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4063617e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4063617e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406361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406361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ALICE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Why is this an important issue?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Maritime Surveillance/Security and Search and Rescue Operation: classification of ship vs non-ship images is crucial for international </a:t>
            </a:r>
            <a:r>
              <a:rPr lang="en" sz="1200"/>
              <a:t>security</a:t>
            </a:r>
            <a:r>
              <a:rPr lang="en" sz="1200"/>
              <a:t> for obvious reasons. Can help keep track of illegal maritime activities such as illegal fishing, smuggling, and piracy. </a:t>
            </a:r>
            <a:r>
              <a:rPr lang="en" sz="1200">
                <a:solidFill>
                  <a:schemeClr val="dk1"/>
                </a:solidFill>
              </a:rPr>
              <a:t>For s</a:t>
            </a:r>
            <a:r>
              <a:rPr lang="en" sz="1200">
                <a:solidFill>
                  <a:schemeClr val="dk1"/>
                </a:solidFill>
              </a:rPr>
              <a:t>earch and rescue operations, may need to train algorithm to search for other entities like lifeboats and such</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Environmental Monitoring and Humanitarian Efforts: We can track climate change and environmental impact of ships through things like oil spills or illegal dumping of waste into oceans -&gt; humanitarian efforts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Trade and Commerce and Supply Chain Analysis: This problem of ship classification can extend into the problem of mapping trade/commerce route. Important for optimization of trade routes through image tracking.</a:t>
            </a:r>
            <a:endParaRPr sz="1200"/>
          </a:p>
          <a:p>
            <a:pPr indent="0" lvl="0" marL="0" rtl="0" algn="l">
              <a:spcBef>
                <a:spcPts val="0"/>
              </a:spcBef>
              <a:spcAft>
                <a:spcPts val="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4063617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4063617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ERIC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Thanks Alice.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There is a satellite </a:t>
            </a:r>
            <a:r>
              <a:rPr lang="en" sz="1200">
                <a:solidFill>
                  <a:schemeClr val="dk1"/>
                </a:solidFill>
              </a:rPr>
              <a:t>imagery</a:t>
            </a:r>
            <a:r>
              <a:rPr lang="en" sz="1200">
                <a:solidFill>
                  <a:schemeClr val="dk1"/>
                </a:solidFill>
              </a:rPr>
              <a:t> company called Planet, and their mission is to take daily pictures of the surface of the earth for various business use cases. And, this is where our dataset </a:t>
            </a:r>
            <a:r>
              <a:rPr lang="en" sz="1200">
                <a:solidFill>
                  <a:schemeClr val="dk1"/>
                </a:solidFill>
              </a:rPr>
              <a:t>originates</a:t>
            </a:r>
            <a:r>
              <a:rPr lang="en" sz="1200">
                <a:solidFill>
                  <a:schemeClr val="dk1"/>
                </a:solidFill>
              </a:rPr>
              <a:t> from.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Our dataset consists of satellite images over the San Francisco and San Pedro Bays in California, which you can see on this slide. The top is San Pedro Bay, and the bottom is San Francisco Bay. There actual dataset itself is 4000 color images that are </a:t>
            </a:r>
            <a:r>
              <a:rPr lang="en" sz="1200">
                <a:solidFill>
                  <a:schemeClr val="dk1"/>
                </a:solidFill>
              </a:rPr>
              <a:t>80 pixels x 80 pixels big. And all of the images have only 1 of 2 labels: SHIP or NO-SHIP</a:t>
            </a:r>
            <a:r>
              <a:rPr lang="en" sz="1200">
                <a:solidFill>
                  <a:schemeClr val="dk1"/>
                </a:solidFill>
              </a:rPr>
              <a:t>. Pretty straightforward.</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So with that, let’s take a deeper look at the actual dataset.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d39ac54b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d39ac54b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Eric</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So this is it, we </a:t>
            </a:r>
            <a:r>
              <a:rPr lang="en" sz="1200">
                <a:solidFill>
                  <a:schemeClr val="dk1"/>
                </a:solidFill>
              </a:rPr>
              <a:t>have</a:t>
            </a:r>
            <a:r>
              <a:rPr lang="en" sz="1200">
                <a:solidFill>
                  <a:schemeClr val="dk1"/>
                </a:solidFill>
              </a:rPr>
              <a:t> those 80 x 80 pixel images, and they’re either labeled SHIP, or NO-SHIP.</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To be labeled as a ship, there must be a ship centered on the frame, irrespective of its orientation. It can be facing up/down, left/right, or anything else in between.</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Anything else is labeled NO-SHIP, such as when a ship isn’t completely centered in the frame, or truncated in the photo, or not a ship, then you get the label NO-SHIP.</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So this was our dataset, and to train our model, we used a typical 60/20/20 split.</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So that’s our data; next slide</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4063617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4063617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first conducted an exploratory data analysis, which informed our approach to model architecture, data preprocessing, and data augmentation.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Noise is an issue in our image data because our model may learn meaningless relationships in the noise or noisiness may make learning true relationships more difficult. To address this concern, we decided to apply a median blur to our image, which simply adjusts each pixel value to the median value of surrounding pixels in order to remove outliers and noise in the image. After visual inspection of results with different window sizes, we selected a window size of 3 as it appears to eliminate noise without significantly smoothing out salient features in each image.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994b377b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994b377b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lang="en">
                <a:solidFill>
                  <a:schemeClr val="dk1"/>
                </a:solidFill>
              </a:rPr>
              <a:t>Time of day and cloud coverage differences resulted in images that often had differences in contrast, saturation, and brightness. To address this issue, we decided to augment our training dataset by randomly adjusting each of these image qualities. We also added random rotation and reflected augmented images about the y-axis to address the differences in orientation of objects in the images. With these adjustments, we expected that our model would be able to make better classifications under a broader set of image conditions and orientations.</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994b377b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994b377b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last topic is just two interesting things we noticed about our positive and negative classes. The first is that, as you can see in the class 1 images,  ships vary in size which meant that we wanted at least some degree of scale invariance. The second was that our dataset contained some particularly tricky negative class images. In the left class 0 image, you can see that although the </a:t>
            </a:r>
            <a:r>
              <a:rPr lang="en">
                <a:solidFill>
                  <a:schemeClr val="dk1"/>
                </a:solidFill>
              </a:rPr>
              <a:t>image</a:t>
            </a:r>
            <a:r>
              <a:rPr lang="en">
                <a:solidFill>
                  <a:schemeClr val="dk1"/>
                </a:solidFill>
              </a:rPr>
              <a:t> is of a ship, it is still in the negative class because it’s not centered. This actually kind of disincentivizes translation invariance, because we wouldn’t want a model to identify that as the positive class. And, on the right, you can see the shape of like a bridge over water that might trip up models that aren’t able to learn edges and then compose them into the shape of a ship.</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With all this in mind, we ended up selecting a convolutional neural network for our main model, as we believed that the </a:t>
            </a:r>
            <a:r>
              <a:rPr lang="en">
                <a:solidFill>
                  <a:schemeClr val="dk1"/>
                </a:solidFill>
              </a:rPr>
              <a:t>ability to learn edges and complex patterns in our images was too important for classifying our images. We also read some research that indicated that, although not perfect, they also offer some degree of scale invariance due to that same edge detection ability. However, we were initially a little bit worried that the translation invariance inherent in CNNs might lead to our model overfitting our data and being tripped up by ships that weren’t centered, so we made sure to monitor misclassifications and made sure not to use any kind of translation or cropping in our image augmentation pipeline.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Last but not least, we expected that many other model types would perform reasonably well on this task specifically because our positive class is centered. We ended up selecting a random forest because of their ability to learn nonlinearities in our data without manual intervention and used that to compare against the CNNs that we trained.</a:t>
            </a:r>
            <a:endParaRPr sz="1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8907b812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8907b812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Eliot: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Initially, we established a Random Forest classifier as our baseline model, setting the parameter “n_estimators” to 100. Subsequently, we transitioned to a CNN model architecture (</a:t>
            </a:r>
            <a:r>
              <a:rPr lang="en">
                <a:solidFill>
                  <a:schemeClr val="dk1"/>
                </a:solidFill>
              </a:rPr>
              <a:t>Convolutional Neural Network model) which is</a:t>
            </a:r>
            <a:r>
              <a:rPr lang="en">
                <a:solidFill>
                  <a:schemeClr val="dk1"/>
                </a:solidFill>
              </a:rPr>
              <a:t> tailored for image classification tasks, particularly binary classification. This architecture features an input layer designed for RGB images, followed by con-vo-lutional layers with 32, 64, and 128 filters, accompanied by max-pooling layers, a flatten layer, and fully connected dense layers. Comprising 128 neurons and a single neuron with sigmoid activation. The architecture adheres to a standard configuration of alternating convolutional and max-pooling layers followed by fully connected layers for classification purposes. Despite experimenting with various learning rates and conducting training for 5 epochs, all models failed to surpass our baseline model in terms of accuracy.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 employed the CNN model architecture from assignment 10, albeit with modifications to accommodate the characteristics of our data and the data augmentation process. This revised model emerged as our final model, exhibiting superior accuracy compared to our baseline model. The final model comprises multiple layers, each serving a distinct role in enhancing model performance. The initial layer, ”Conv_1, focuses on detecting edges, textures, and fundamental features within the input data. Subsequently, Conv_2 learns more complex features, contributing to the model's robustness. The "zoom lens" effect reduces dimensionality by half while preserving essential information. The output from preceding layers is flattened into 1D vectors to facilitate efficient matrix operations. Following this, the fully connected layer, “Fc_1”, builds upon features extracted by Conv_1 and Conv_2, creating a more comprehensive representation of the data. Dropout_3 is introduced to inject randomness and mitigate co-dependencies, thereby enhancing the network's robustness and ability to generalize. Finally, the last layer, Fc_2, directly maps the extracted features to the corresponding classification label,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8907b81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8907b81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Eliot; let’s take a look at the left graph, which is our model accuracy across epochs. After all of our augmentation, experimentation, model tweaking, and most importantly - a ton of trial and error, we were able to bring our test accuracy from a baseline of 95.5% to 97%. Not too shabby. We probably could’ve probably kept going to squeeze out a tiny bit more accuracy, but we were reaching diminishing returns and figured we learned quite a bit already, so we called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take a look at the image on the right side, where you can see a confusion matrix of our correct vs incorrect predictions. We had 12 false positives (12 / (12+202) == 5.6%), and 7 false negatives (7 / (7+579) == 1.2%). The false positive rate is much higher than the false negative rate (5.6% vs 1.2%), which we attributed to our training dataset having much more negatives labels than positive labels. So to address this, one approach would’ve been to augment more data to balance the training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those are our results from our model building exercise; thank you; next slide please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accent1"/>
            </a:gs>
          </a:gsLst>
          <a:path path="circle">
            <a:fillToRect l="100%" t="100%"/>
          </a:path>
          <a:tileRect b="-100%" r="-100%"/>
        </a:gradFill>
      </p:bgPr>
    </p:bg>
    <p:spTree>
      <p:nvGrpSpPr>
        <p:cNvPr id="9"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 name="Google Shape;14;p2"/>
          <p:cNvSpPr txBox="1"/>
          <p:nvPr>
            <p:ph type="ctrTitle"/>
          </p:nvPr>
        </p:nvSpPr>
        <p:spPr>
          <a:xfrm>
            <a:off x="685800" y="1771550"/>
            <a:ext cx="7772400" cy="16005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2"/>
            </a:gs>
            <a:gs pos="100000">
              <a:schemeClr val="accent1"/>
            </a:gs>
          </a:gsLst>
          <a:path path="circle">
            <a:fillToRect l="100%" t="100%"/>
          </a:path>
          <a:tileRect b="-100%" r="-100%"/>
        </a:gradFill>
      </p:bgPr>
    </p:bg>
    <p:spTree>
      <p:nvGrpSpPr>
        <p:cNvPr id="77"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 name="Google Shape;82;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3" name="Shape 83"/>
        <p:cNvGrpSpPr/>
        <p:nvPr/>
      </p:nvGrpSpPr>
      <p:grpSpPr>
        <a:xfrm>
          <a:off x="0" y="0"/>
          <a:ext cx="0" cy="0"/>
          <a:chOff x="0" y="0"/>
          <a:chExt cx="0" cy="0"/>
        </a:xfrm>
      </p:grpSpPr>
      <p:sp>
        <p:nvSpPr>
          <p:cNvPr id="84" name="Google Shape;84;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6" name="Google Shape;86;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13"/>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3"/>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600"/>
              </a:spcBef>
              <a:spcAft>
                <a:spcPts val="0"/>
              </a:spcAft>
              <a:buSzPts val="24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92" name="Google Shape;92;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14"/>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rgbClr val="D1F6FF"/>
            </a:gs>
          </a:gsLst>
          <a:path path="circle">
            <a:fillToRect l="100%" t="100%"/>
          </a:path>
          <a:tileRect b="-100%" r="-100%"/>
        </a:gradFill>
      </p:bgPr>
    </p:bg>
    <p:spTree>
      <p:nvGrpSpPr>
        <p:cNvPr id="15"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 name="Google Shape;20;p3"/>
          <p:cNvSpPr txBox="1"/>
          <p:nvPr>
            <p:ph type="ctrTitle"/>
          </p:nvPr>
        </p:nvSpPr>
        <p:spPr>
          <a:xfrm>
            <a:off x="685800" y="1668151"/>
            <a:ext cx="7772400" cy="13116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21" name="Google Shape;21;p3"/>
          <p:cNvSpPr txBox="1"/>
          <p:nvPr>
            <p:ph idx="1" type="subTitle"/>
          </p:nvPr>
        </p:nvSpPr>
        <p:spPr>
          <a:xfrm>
            <a:off x="685800" y="3076652"/>
            <a:ext cx="7772400" cy="398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100000">
              <a:schemeClr val="accent2"/>
            </a:gs>
          </a:gsLst>
          <a:path path="circle">
            <a:fillToRect l="100%" t="100%"/>
          </a:path>
          <a:tileRect b="-100%" r="-100%"/>
        </a:gradFill>
      </p:bgPr>
    </p:bg>
    <p:spTree>
      <p:nvGrpSpPr>
        <p:cNvPr id="22" name="Shape 22"/>
        <p:cNvGrpSpPr/>
        <p:nvPr/>
      </p:nvGrpSpPr>
      <p:grpSpPr>
        <a:xfrm>
          <a:off x="0" y="0"/>
          <a:ext cx="0" cy="0"/>
          <a:chOff x="0" y="0"/>
          <a:chExt cx="0" cy="0"/>
        </a:xfrm>
      </p:grpSpPr>
      <p:grpSp>
        <p:nvGrpSpPr>
          <p:cNvPr id="23" name="Google Shape;23;p4"/>
          <p:cNvGrpSpPr/>
          <p:nvPr/>
        </p:nvGrpSpPr>
        <p:grpSpPr>
          <a:xfrm>
            <a:off x="3078602" y="0"/>
            <a:ext cx="6065389" cy="5143642"/>
            <a:chOff x="2052402" y="0"/>
            <a:chExt cx="6065389" cy="5143642"/>
          </a:xfrm>
        </p:grpSpPr>
        <p:sp>
          <p:nvSpPr>
            <p:cNvPr id="24" name="Google Shape;24;p4"/>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4"/>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4"/>
          <p:cNvSpPr txBox="1"/>
          <p:nvPr>
            <p:ph idx="1" type="body"/>
          </p:nvPr>
        </p:nvSpPr>
        <p:spPr>
          <a:xfrm>
            <a:off x="810450" y="1593500"/>
            <a:ext cx="5783700" cy="27369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rtl="0">
              <a:spcBef>
                <a:spcPts val="600"/>
              </a:spcBef>
              <a:spcAft>
                <a:spcPts val="600"/>
              </a:spcAft>
              <a:buClr>
                <a:schemeClr val="lt1"/>
              </a:buClr>
              <a:buSzPts val="3200"/>
              <a:buChar char="■"/>
              <a:defRPr sz="3200">
                <a:solidFill>
                  <a:schemeClr val="lt1"/>
                </a:solidFill>
              </a:defRPr>
            </a:lvl9pPr>
          </a:lstStyle>
          <a:p/>
        </p:txBody>
      </p:sp>
      <p:sp>
        <p:nvSpPr>
          <p:cNvPr id="28" name="Google Shape;28;p4"/>
          <p:cNvSpPr txBox="1"/>
          <p:nvPr/>
        </p:nvSpPr>
        <p:spPr>
          <a:xfrm>
            <a:off x="810450" y="670269"/>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lt1"/>
                </a:solidFill>
                <a:latin typeface="Montserrat"/>
                <a:ea typeface="Montserrat"/>
                <a:cs typeface="Montserrat"/>
                <a:sym typeface="Montserrat"/>
              </a:rPr>
              <a:t>“</a:t>
            </a:r>
            <a:endParaRPr b="1" sz="9600">
              <a:solidFill>
                <a:schemeClr val="lt1"/>
              </a:solidFill>
              <a:latin typeface="Montserrat"/>
              <a:ea typeface="Montserrat"/>
              <a:cs typeface="Montserrat"/>
              <a:sym typeface="Montserrat"/>
            </a:endParaRPr>
          </a:p>
        </p:txBody>
      </p:sp>
      <p:sp>
        <p:nvSpPr>
          <p:cNvPr id="29" name="Google Shape;29;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 name="Google Shape;35;p5"/>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600"/>
              </a:spcBef>
              <a:spcAft>
                <a:spcPts val="0"/>
              </a:spcAft>
              <a:buSzPts val="24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37" name="Google Shape;37;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 name="Google Shape;43;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 name="Google Shape;44;p6"/>
          <p:cNvSpPr txBox="1"/>
          <p:nvPr>
            <p:ph idx="1" type="body"/>
          </p:nvPr>
        </p:nvSpPr>
        <p:spPr>
          <a:xfrm>
            <a:off x="855300"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45" name="Google Shape;45;p6"/>
          <p:cNvSpPr txBox="1"/>
          <p:nvPr>
            <p:ph idx="2" type="body"/>
          </p:nvPr>
        </p:nvSpPr>
        <p:spPr>
          <a:xfrm>
            <a:off x="4815605"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46" name="Google Shape;46;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grpSp>
        <p:nvGrpSpPr>
          <p:cNvPr id="48" name="Google Shape;48;p7"/>
          <p:cNvGrpSpPr/>
          <p:nvPr/>
        </p:nvGrpSpPr>
        <p:grpSpPr>
          <a:xfrm>
            <a:off x="5005048" y="0"/>
            <a:ext cx="4138960" cy="5143642"/>
            <a:chOff x="5005048" y="0"/>
            <a:chExt cx="4138960" cy="5143642"/>
          </a:xfrm>
        </p:grpSpPr>
        <p:sp>
          <p:nvSpPr>
            <p:cNvPr id="49" name="Google Shape;49;p7"/>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 name="Google Shape;52;p7"/>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7"/>
          <p:cNvSpPr txBox="1"/>
          <p:nvPr>
            <p:ph idx="1" type="body"/>
          </p:nvPr>
        </p:nvSpPr>
        <p:spPr>
          <a:xfrm>
            <a:off x="855300"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4" name="Google Shape;54;p7"/>
          <p:cNvSpPr txBox="1"/>
          <p:nvPr>
            <p:ph idx="2" type="body"/>
          </p:nvPr>
        </p:nvSpPr>
        <p:spPr>
          <a:xfrm>
            <a:off x="3414211"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5" name="Google Shape;55;p7"/>
          <p:cNvSpPr txBox="1"/>
          <p:nvPr>
            <p:ph idx="3" type="body"/>
          </p:nvPr>
        </p:nvSpPr>
        <p:spPr>
          <a:xfrm>
            <a:off x="5973122"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6" name="Google Shape;56;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 name="Google Shape;62;p8"/>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grpSp>
        <p:nvGrpSpPr>
          <p:cNvPr id="65" name="Google Shape;65;p9"/>
          <p:cNvGrpSpPr/>
          <p:nvPr/>
        </p:nvGrpSpPr>
        <p:grpSpPr>
          <a:xfrm>
            <a:off x="5005048" y="0"/>
            <a:ext cx="4138960" cy="5143642"/>
            <a:chOff x="5005048" y="0"/>
            <a:chExt cx="4138960" cy="5143642"/>
          </a:xfrm>
        </p:grpSpPr>
        <p:sp>
          <p:nvSpPr>
            <p:cNvPr id="66" name="Google Shape;66;p9"/>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 name="Google Shape;69;p9"/>
          <p:cNvSpPr txBox="1"/>
          <p:nvPr>
            <p:ph idx="1" type="body"/>
          </p:nvPr>
        </p:nvSpPr>
        <p:spPr>
          <a:xfrm>
            <a:off x="855300" y="4406300"/>
            <a:ext cx="7433400" cy="300000"/>
          </a:xfrm>
          <a:prstGeom prst="rect">
            <a:avLst/>
          </a:prstGeom>
        </p:spPr>
        <p:txBody>
          <a:bodyPr anchorCtr="0" anchor="t" bIns="0" lIns="0" spcFirstLastPara="1" rIns="0" wrap="square" tIns="0">
            <a:noAutofit/>
          </a:bodyPr>
          <a:lstStyle>
            <a:lvl1pPr indent="-228600" lvl="0" marL="457200" rtl="0">
              <a:spcBef>
                <a:spcPts val="0"/>
              </a:spcBef>
              <a:spcAft>
                <a:spcPts val="600"/>
              </a:spcAft>
              <a:buClr>
                <a:schemeClr val="accent2"/>
              </a:buClr>
              <a:buSzPts val="1800"/>
              <a:buNone/>
              <a:defRPr sz="1800">
                <a:solidFill>
                  <a:schemeClr val="accent2"/>
                </a:solidFill>
              </a:defRPr>
            </a:lvl1pPr>
          </a:lstStyle>
          <a:p/>
        </p:txBody>
      </p:sp>
      <p:sp>
        <p:nvSpPr>
          <p:cNvPr id="70" name="Google Shape;70;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 name="Google Shape;76;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81000" lvl="0" marL="4572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indent="-381000" lvl="1" marL="9144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indent="-381000" lvl="2" marL="1371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indent="-381000" lvl="3" marL="18288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indent="-381000" lvl="4" marL="2286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indent="-381000" lvl="5" marL="27432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indent="-381000" lvl="6" marL="32004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indent="-381000" lvl="7" marL="3657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indent="-381000" lvl="8" marL="41148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b="1" sz="1300">
                <a:solidFill>
                  <a:schemeClr val="dk2"/>
                </a:solidFill>
                <a:latin typeface="Montserrat"/>
                <a:ea typeface="Montserrat"/>
                <a:cs typeface="Montserrat"/>
                <a:sym typeface="Montserrat"/>
              </a:defRPr>
            </a:lvl1pPr>
            <a:lvl2pPr lvl="1" rtl="0" algn="r">
              <a:buNone/>
              <a:defRPr b="1" sz="1300">
                <a:solidFill>
                  <a:schemeClr val="dk2"/>
                </a:solidFill>
                <a:latin typeface="Montserrat"/>
                <a:ea typeface="Montserrat"/>
                <a:cs typeface="Montserrat"/>
                <a:sym typeface="Montserrat"/>
              </a:defRPr>
            </a:lvl2pPr>
            <a:lvl3pPr lvl="2" rtl="0" algn="r">
              <a:buNone/>
              <a:defRPr b="1" sz="1300">
                <a:solidFill>
                  <a:schemeClr val="dk2"/>
                </a:solidFill>
                <a:latin typeface="Montserrat"/>
                <a:ea typeface="Montserrat"/>
                <a:cs typeface="Montserrat"/>
                <a:sym typeface="Montserrat"/>
              </a:defRPr>
            </a:lvl3pPr>
            <a:lvl4pPr lvl="3" rtl="0" algn="r">
              <a:buNone/>
              <a:defRPr b="1" sz="1300">
                <a:solidFill>
                  <a:schemeClr val="dk2"/>
                </a:solidFill>
                <a:latin typeface="Montserrat"/>
                <a:ea typeface="Montserrat"/>
                <a:cs typeface="Montserrat"/>
                <a:sym typeface="Montserrat"/>
              </a:defRPr>
            </a:lvl4pPr>
            <a:lvl5pPr lvl="4" rtl="0" algn="r">
              <a:buNone/>
              <a:defRPr b="1" sz="1300">
                <a:solidFill>
                  <a:schemeClr val="dk2"/>
                </a:solidFill>
                <a:latin typeface="Montserrat"/>
                <a:ea typeface="Montserrat"/>
                <a:cs typeface="Montserrat"/>
                <a:sym typeface="Montserrat"/>
              </a:defRPr>
            </a:lvl5pPr>
            <a:lvl6pPr lvl="5" rtl="0" algn="r">
              <a:buNone/>
              <a:defRPr b="1" sz="1300">
                <a:solidFill>
                  <a:schemeClr val="dk2"/>
                </a:solidFill>
                <a:latin typeface="Montserrat"/>
                <a:ea typeface="Montserrat"/>
                <a:cs typeface="Montserrat"/>
                <a:sym typeface="Montserrat"/>
              </a:defRPr>
            </a:lvl6pPr>
            <a:lvl7pPr lvl="6" rtl="0" algn="r">
              <a:buNone/>
              <a:defRPr b="1" sz="1300">
                <a:solidFill>
                  <a:schemeClr val="dk2"/>
                </a:solidFill>
                <a:latin typeface="Montserrat"/>
                <a:ea typeface="Montserrat"/>
                <a:cs typeface="Montserrat"/>
                <a:sym typeface="Montserrat"/>
              </a:defRPr>
            </a:lvl7pPr>
            <a:lvl8pPr lvl="7" rtl="0" algn="r">
              <a:buNone/>
              <a:defRPr b="1" sz="1300">
                <a:solidFill>
                  <a:schemeClr val="dk2"/>
                </a:solidFill>
                <a:latin typeface="Montserrat"/>
                <a:ea typeface="Montserrat"/>
                <a:cs typeface="Montserrat"/>
                <a:sym typeface="Montserrat"/>
              </a:defRPr>
            </a:lvl8pPr>
            <a:lvl9pPr lvl="8" rtl="0" algn="r">
              <a:buNone/>
              <a:defRPr b="1"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4294967295" type="ctrTitle"/>
          </p:nvPr>
        </p:nvSpPr>
        <p:spPr>
          <a:xfrm>
            <a:off x="1807925" y="719900"/>
            <a:ext cx="8520600" cy="66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C9DAF8"/>
                </a:solidFill>
              </a:rPr>
              <a:t>Ships From Space?</a:t>
            </a:r>
            <a:endParaRPr sz="3600">
              <a:solidFill>
                <a:srgbClr val="C9DAF8"/>
              </a:solidFill>
            </a:endParaRPr>
          </a:p>
        </p:txBody>
      </p:sp>
      <p:sp>
        <p:nvSpPr>
          <p:cNvPr id="101" name="Google Shape;101;p15"/>
          <p:cNvSpPr txBox="1"/>
          <p:nvPr>
            <p:ph idx="1" type="body"/>
          </p:nvPr>
        </p:nvSpPr>
        <p:spPr>
          <a:xfrm>
            <a:off x="784425" y="1628200"/>
            <a:ext cx="5783700" cy="27369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Eliot Arntz, Alice Drozd, Eric Ha, Kenneth 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 type="body"/>
          </p:nvPr>
        </p:nvSpPr>
        <p:spPr>
          <a:xfrm>
            <a:off x="1879200" y="1345775"/>
            <a:ext cx="69531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Privacy</a:t>
            </a:r>
            <a:r>
              <a:rPr b="1" lang="en"/>
              <a:t>: </a:t>
            </a:r>
            <a:r>
              <a:rPr lang="en" sz="1600"/>
              <a:t>Surveillance, Data Security</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rPr b="1" lang="en"/>
              <a:t>Algorithmic Bias</a:t>
            </a:r>
            <a:r>
              <a:rPr lang="en"/>
              <a:t>: </a:t>
            </a:r>
            <a:r>
              <a:rPr lang="en" sz="1600"/>
              <a:t>Biased Data Leads to Biased Results</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b="1" lang="en"/>
              <a:t>Limitations</a:t>
            </a:r>
            <a:r>
              <a:rPr lang="en"/>
              <a:t>: </a:t>
            </a:r>
            <a:r>
              <a:rPr lang="en" sz="1600"/>
              <a:t>Geospatial Generalizability</a:t>
            </a:r>
            <a:endParaRPr sz="1600"/>
          </a:p>
        </p:txBody>
      </p:sp>
      <p:pic>
        <p:nvPicPr>
          <p:cNvPr id="212" name="Google Shape;212;p24"/>
          <p:cNvPicPr preferRelativeResize="0"/>
          <p:nvPr/>
        </p:nvPicPr>
        <p:blipFill>
          <a:blip r:embed="rId3">
            <a:alphaModFix/>
          </a:blip>
          <a:stretch>
            <a:fillRect/>
          </a:stretch>
        </p:blipFill>
        <p:spPr>
          <a:xfrm>
            <a:off x="482975" y="1061075"/>
            <a:ext cx="1089450" cy="1089450"/>
          </a:xfrm>
          <a:prstGeom prst="rect">
            <a:avLst/>
          </a:prstGeom>
          <a:noFill/>
          <a:ln>
            <a:noFill/>
          </a:ln>
        </p:spPr>
      </p:pic>
      <p:pic>
        <p:nvPicPr>
          <p:cNvPr id="213" name="Google Shape;213;p24"/>
          <p:cNvPicPr preferRelativeResize="0"/>
          <p:nvPr/>
        </p:nvPicPr>
        <p:blipFill>
          <a:blip r:embed="rId4">
            <a:alphaModFix/>
          </a:blip>
          <a:stretch>
            <a:fillRect/>
          </a:stretch>
        </p:blipFill>
        <p:spPr>
          <a:xfrm>
            <a:off x="353024" y="2254600"/>
            <a:ext cx="1349350" cy="1349374"/>
          </a:xfrm>
          <a:prstGeom prst="rect">
            <a:avLst/>
          </a:prstGeom>
          <a:noFill/>
          <a:ln>
            <a:noFill/>
          </a:ln>
        </p:spPr>
      </p:pic>
      <p:pic>
        <p:nvPicPr>
          <p:cNvPr id="214" name="Google Shape;214;p24"/>
          <p:cNvPicPr preferRelativeResize="0"/>
          <p:nvPr/>
        </p:nvPicPr>
        <p:blipFill>
          <a:blip r:embed="rId5">
            <a:alphaModFix/>
          </a:blip>
          <a:stretch>
            <a:fillRect/>
          </a:stretch>
        </p:blipFill>
        <p:spPr>
          <a:xfrm>
            <a:off x="482975" y="3672725"/>
            <a:ext cx="1089450" cy="1089450"/>
          </a:xfrm>
          <a:prstGeom prst="rect">
            <a:avLst/>
          </a:prstGeom>
          <a:noFill/>
          <a:ln>
            <a:noFill/>
          </a:ln>
        </p:spPr>
      </p:pic>
      <p:sp>
        <p:nvSpPr>
          <p:cNvPr id="215" name="Google Shape;215;p24"/>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Ethical, Legal, and Personal Concerns</a:t>
            </a:r>
            <a:endParaRPr b="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nvSpPr>
        <p:spPr>
          <a:xfrm>
            <a:off x="130525" y="853600"/>
            <a:ext cx="4727700" cy="4056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212529"/>
              </a:buClr>
              <a:buSzPts val="1000"/>
              <a:buChar char="●"/>
            </a:pPr>
            <a:r>
              <a:rPr lang="en" sz="1000">
                <a:solidFill>
                  <a:srgbClr val="212529"/>
                </a:solidFill>
              </a:rPr>
              <a:t>For all authors...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Do the main claims made in the abstract and introduction accurately reflect the paper's contributions and scope? </a:t>
            </a:r>
            <a:r>
              <a:rPr b="1" lang="en" sz="1000">
                <a:solidFill>
                  <a:srgbClr val="212529"/>
                </a:solidFill>
              </a:rPr>
              <a:t>yes</a:t>
            </a:r>
            <a:endParaRPr b="1"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Have you read the ethics review guidelines and ensured that your paper conforms to them?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discuss any potential negative societal impacts of your work?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describe the limitations of your work? </a:t>
            </a:r>
            <a:r>
              <a:rPr b="1" lang="en" sz="1000">
                <a:solidFill>
                  <a:srgbClr val="212529"/>
                </a:solidFill>
              </a:rPr>
              <a:t>yes</a:t>
            </a:r>
            <a:endParaRPr sz="1000">
              <a:solidFill>
                <a:srgbClr val="212529"/>
              </a:solidFill>
            </a:endParaRPr>
          </a:p>
          <a:p>
            <a:pPr indent="-292100" lvl="0" marL="457200" rtl="0" algn="l">
              <a:lnSpc>
                <a:spcPct val="115000"/>
              </a:lnSpc>
              <a:spcBef>
                <a:spcPts val="0"/>
              </a:spcBef>
              <a:spcAft>
                <a:spcPts val="0"/>
              </a:spcAft>
              <a:buClr>
                <a:srgbClr val="212529"/>
              </a:buClr>
              <a:buSzPts val="1000"/>
              <a:buChar char="●"/>
            </a:pPr>
            <a:r>
              <a:rPr lang="en" sz="1000">
                <a:solidFill>
                  <a:srgbClr val="212529"/>
                </a:solidFill>
              </a:rPr>
              <a:t>If you are including theoretical results...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state the full set of assumptions of all theoretical results? </a:t>
            </a:r>
            <a:r>
              <a:rPr b="1" lang="en" sz="1000">
                <a:solidFill>
                  <a:srgbClr val="212529"/>
                </a:solidFill>
              </a:rPr>
              <a:t>n/a</a:t>
            </a:r>
            <a:endParaRPr b="1"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complete proofs of all theoretical results? </a:t>
            </a:r>
            <a:r>
              <a:rPr b="1" lang="en" sz="1000">
                <a:solidFill>
                  <a:srgbClr val="212529"/>
                </a:solidFill>
              </a:rPr>
              <a:t>n/a</a:t>
            </a:r>
            <a:endParaRPr b="1" sz="1000">
              <a:solidFill>
                <a:srgbClr val="212529"/>
              </a:solidFill>
            </a:endParaRPr>
          </a:p>
          <a:p>
            <a:pPr indent="-292100" lvl="0" marL="457200" rtl="0" algn="l">
              <a:lnSpc>
                <a:spcPct val="115000"/>
              </a:lnSpc>
              <a:spcBef>
                <a:spcPts val="0"/>
              </a:spcBef>
              <a:spcAft>
                <a:spcPts val="0"/>
              </a:spcAft>
              <a:buClr>
                <a:srgbClr val="212529"/>
              </a:buClr>
              <a:buSzPts val="1000"/>
              <a:buChar char="●"/>
            </a:pPr>
            <a:r>
              <a:rPr lang="en" sz="1000">
                <a:solidFill>
                  <a:srgbClr val="212529"/>
                </a:solidFill>
              </a:rPr>
              <a:t>If you ran experiments...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the code, data, and instructions needed to reproduce the main experimental results (either in the supplemental material or as a URL)?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specify all the training details (e.g., data splits, hyperparameters, how they were chosen)?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report error bars (e.g., with respect to the random seed after running experiments multiple times)?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the amount of compute and the type of resources used (e.g., type of GPUs, internal cluster, or cloud provider)? </a:t>
            </a:r>
            <a:r>
              <a:rPr b="1" lang="en" sz="1000">
                <a:solidFill>
                  <a:srgbClr val="212529"/>
                </a:solidFill>
              </a:rPr>
              <a:t>yes</a:t>
            </a:r>
            <a:endParaRPr b="1" sz="1000">
              <a:solidFill>
                <a:srgbClr val="212529"/>
              </a:solidFill>
            </a:endParaRPr>
          </a:p>
        </p:txBody>
      </p:sp>
      <p:sp>
        <p:nvSpPr>
          <p:cNvPr id="221" name="Google Shape;221;p25"/>
          <p:cNvSpPr txBox="1"/>
          <p:nvPr/>
        </p:nvSpPr>
        <p:spPr>
          <a:xfrm>
            <a:off x="4717950" y="853600"/>
            <a:ext cx="4225200" cy="4056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rgbClr val="212529"/>
              </a:buClr>
              <a:buSzPts val="1000"/>
              <a:buChar char="●"/>
            </a:pPr>
            <a:r>
              <a:rPr lang="en" sz="1000">
                <a:solidFill>
                  <a:srgbClr val="212529"/>
                </a:solidFill>
              </a:rPr>
              <a:t>If you are using existing assets (e.g., code, data, models) or curating/releasing new assets...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If your work uses existing assets, did you cite the creators?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mention the license of the assets?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any new assets either in the supplemental material or as a URL?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discuss whether and how consent was obtained from people whose data you're using/curating? </a:t>
            </a:r>
            <a:r>
              <a:rPr b="1" lang="en" sz="1000">
                <a:solidFill>
                  <a:srgbClr val="212529"/>
                </a:solidFill>
              </a:rPr>
              <a:t>yes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discuss whether the data you are using/curating contains personally identifiable information or offensive content? </a:t>
            </a:r>
            <a:r>
              <a:rPr b="1" lang="en" sz="1000">
                <a:solidFill>
                  <a:srgbClr val="212529"/>
                </a:solidFill>
              </a:rPr>
              <a:t>yes</a:t>
            </a:r>
            <a:endParaRPr sz="1000">
              <a:solidFill>
                <a:srgbClr val="212529"/>
              </a:solidFill>
            </a:endParaRPr>
          </a:p>
          <a:p>
            <a:pPr indent="-292100" lvl="0" marL="457200" rtl="0" algn="l">
              <a:lnSpc>
                <a:spcPct val="115000"/>
              </a:lnSpc>
              <a:spcBef>
                <a:spcPts val="0"/>
              </a:spcBef>
              <a:spcAft>
                <a:spcPts val="0"/>
              </a:spcAft>
              <a:buClr>
                <a:srgbClr val="212529"/>
              </a:buClr>
              <a:buSzPts val="1000"/>
              <a:buChar char="●"/>
            </a:pPr>
            <a:r>
              <a:rPr lang="en" sz="1000">
                <a:solidFill>
                  <a:srgbClr val="212529"/>
                </a:solidFill>
              </a:rPr>
              <a:t>If you used crowdsourcing or conducted research with human subjects...</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the full text of instructions given to participants and screenshots, if applicable? </a:t>
            </a:r>
            <a:r>
              <a:rPr b="1" lang="en" sz="1000">
                <a:solidFill>
                  <a:srgbClr val="212529"/>
                </a:solidFill>
              </a:rPr>
              <a:t>n/a</a:t>
            </a:r>
            <a:endParaRPr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describe any potential participant risks, with links to Institutional Review Board (IRB) approvals, if applicable? </a:t>
            </a:r>
            <a:r>
              <a:rPr b="1" lang="en" sz="1000">
                <a:solidFill>
                  <a:srgbClr val="212529"/>
                </a:solidFill>
              </a:rPr>
              <a:t>n/a</a:t>
            </a:r>
            <a:endParaRPr b="1" sz="1000">
              <a:solidFill>
                <a:srgbClr val="212529"/>
              </a:solidFill>
            </a:endParaRPr>
          </a:p>
          <a:p>
            <a:pPr indent="-292100" lvl="1" marL="914400" rtl="0" algn="l">
              <a:lnSpc>
                <a:spcPct val="115000"/>
              </a:lnSpc>
              <a:spcBef>
                <a:spcPts val="0"/>
              </a:spcBef>
              <a:spcAft>
                <a:spcPts val="0"/>
              </a:spcAft>
              <a:buClr>
                <a:srgbClr val="212529"/>
              </a:buClr>
              <a:buSzPts val="1000"/>
              <a:buChar char="○"/>
            </a:pPr>
            <a:r>
              <a:rPr lang="en" sz="1000">
                <a:solidFill>
                  <a:srgbClr val="212529"/>
                </a:solidFill>
              </a:rPr>
              <a:t>Did you include the estimated hourly wage paid to participants and the total amount spent on participant compensation? </a:t>
            </a:r>
            <a:r>
              <a:rPr b="1" lang="en" sz="1000">
                <a:solidFill>
                  <a:srgbClr val="212529"/>
                </a:solidFill>
              </a:rPr>
              <a:t>n/a</a:t>
            </a:r>
            <a:endParaRPr b="1" sz="1000">
              <a:solidFill>
                <a:srgbClr val="212529"/>
              </a:solidFill>
            </a:endParaRPr>
          </a:p>
        </p:txBody>
      </p:sp>
      <p:sp>
        <p:nvSpPr>
          <p:cNvPr id="222" name="Google Shape;222;p25"/>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NeurIPS Checklist</a:t>
            </a:r>
            <a:endParaRPr b="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457200" lvl="0" marL="457200" rtl="0" algn="l">
              <a:spcBef>
                <a:spcPts val="0"/>
              </a:spcBef>
              <a:spcAft>
                <a:spcPts val="0"/>
              </a:spcAft>
              <a:buNone/>
            </a:pPr>
            <a:r>
              <a:rPr lang="en" sz="1100">
                <a:solidFill>
                  <a:srgbClr val="000000"/>
                </a:solidFill>
                <a:latin typeface="Arial"/>
                <a:ea typeface="Arial"/>
                <a:cs typeface="Arial"/>
                <a:sym typeface="Arial"/>
              </a:rPr>
              <a:t>D. Scherer, A. Muller, and S. Behnke. Evaluation of pooling ¨ operations in convolutional architectures for object recognition. In Artificial Neural Networks–ICANN 2010, pages 92– 101. Springer, 2010.</a:t>
            </a:r>
            <a:endParaRPr sz="1100">
              <a:solidFill>
                <a:srgbClr val="000000"/>
              </a:solidFill>
              <a:latin typeface="Arial"/>
              <a:ea typeface="Arial"/>
              <a:cs typeface="Arial"/>
              <a:sym typeface="Arial"/>
            </a:endParaRPr>
          </a:p>
          <a:p>
            <a:pPr indent="-35560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(ESA), European Space Agency. “Satellite Captures Incredible Detailed View of San Francisco Bay from Space.” </a:t>
            </a:r>
            <a:r>
              <a:rPr i="1" lang="en" sz="1100">
                <a:solidFill>
                  <a:srgbClr val="000000"/>
                </a:solidFill>
                <a:latin typeface="Arial"/>
                <a:ea typeface="Arial"/>
                <a:cs typeface="Arial"/>
                <a:sym typeface="Arial"/>
              </a:rPr>
              <a:t>SciTechDaily</a:t>
            </a:r>
            <a:r>
              <a:rPr lang="en" sz="1100">
                <a:solidFill>
                  <a:srgbClr val="000000"/>
                </a:solidFill>
                <a:latin typeface="Arial"/>
                <a:ea typeface="Arial"/>
                <a:cs typeface="Arial"/>
                <a:sym typeface="Arial"/>
              </a:rPr>
              <a:t>, 19 Apr. 2023, scitechdaily.com/satellite-captures-incredible-detailed-view-of-san-francisco-bay-from-space/. </a:t>
            </a:r>
            <a:endParaRPr sz="1100">
              <a:solidFill>
                <a:srgbClr val="000000"/>
              </a:solidFill>
              <a:latin typeface="Arial"/>
              <a:ea typeface="Arial"/>
              <a:cs typeface="Arial"/>
              <a:sym typeface="Arial"/>
            </a:endParaRPr>
          </a:p>
          <a:p>
            <a:pPr indent="-457200" lvl="0" marL="457200" rtl="0" algn="l">
              <a:spcBef>
                <a:spcPts val="1200"/>
              </a:spcBef>
              <a:spcAft>
                <a:spcPts val="0"/>
              </a:spcAft>
              <a:buNone/>
            </a:pPr>
            <a:r>
              <a:rPr lang="en" sz="1100">
                <a:solidFill>
                  <a:srgbClr val="000000"/>
                </a:solidFill>
                <a:latin typeface="Arial"/>
                <a:ea typeface="Arial"/>
                <a:cs typeface="Arial"/>
                <a:sym typeface="Arial"/>
              </a:rPr>
              <a:t>Nedelina Teneva, UC Berkeley School of Information. DATASCI W207: Applied Machine Learning Assignment 10. Spring 2024.</a:t>
            </a:r>
            <a:endParaRPr sz="1100">
              <a:solidFill>
                <a:srgbClr val="000000"/>
              </a:solidFill>
              <a:latin typeface="Arial"/>
              <a:ea typeface="Arial"/>
              <a:cs typeface="Arial"/>
              <a:sym typeface="Arial"/>
            </a:endParaRPr>
          </a:p>
          <a:p>
            <a:pPr indent="-355600" lvl="0" marL="355600" rtl="0" algn="l">
              <a:lnSpc>
                <a:spcPct val="115000"/>
              </a:lnSpc>
              <a:spcBef>
                <a:spcPts val="1200"/>
              </a:spcBef>
              <a:spcAft>
                <a:spcPts val="0"/>
              </a:spcAft>
              <a:buNone/>
            </a:pPr>
            <a:r>
              <a:rPr lang="en" sz="1100">
                <a:solidFill>
                  <a:srgbClr val="000000"/>
                </a:solidFill>
                <a:latin typeface="Arial"/>
                <a:ea typeface="Arial"/>
                <a:cs typeface="Arial"/>
                <a:sym typeface="Arial"/>
              </a:rPr>
              <a:t>Shore, Leah. “5. Why We Have Two Major Seaports in San Pedro Bay.” </a:t>
            </a:r>
            <a:r>
              <a:rPr i="1" lang="en" sz="1100">
                <a:solidFill>
                  <a:srgbClr val="000000"/>
                </a:solidFill>
                <a:latin typeface="Arial"/>
                <a:ea typeface="Arial"/>
                <a:cs typeface="Arial"/>
                <a:sym typeface="Arial"/>
              </a:rPr>
              <a:t>USC Sea Grant</a:t>
            </a:r>
            <a:r>
              <a:rPr lang="en" sz="1100">
                <a:solidFill>
                  <a:srgbClr val="000000"/>
                </a:solidFill>
                <a:latin typeface="Arial"/>
                <a:ea typeface="Arial"/>
                <a:cs typeface="Arial"/>
                <a:sym typeface="Arial"/>
              </a:rPr>
              <a:t>, 19 Dec. 2023, dornsife.usc.edu/uscseagrant/2020/08/31/5-why-we-have-two-major-seaports-in-san-pedro-bay/. </a:t>
            </a:r>
            <a:endParaRPr sz="1100">
              <a:solidFill>
                <a:srgbClr val="000000"/>
              </a:solidFill>
              <a:latin typeface="Arial"/>
              <a:ea typeface="Arial"/>
              <a:cs typeface="Arial"/>
              <a:sym typeface="Arial"/>
            </a:endParaRPr>
          </a:p>
          <a:p>
            <a:pPr indent="-355600" lvl="0" marL="35560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228" name="Google Shape;228;p26"/>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Works Cited</a:t>
            </a:r>
            <a:endParaRPr b="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4" name="Google Shape;234;p27"/>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235" name="Google Shape;235;p27"/>
          <p:cNvSpPr txBox="1"/>
          <p:nvPr>
            <p:ph idx="1" type="body"/>
          </p:nvPr>
        </p:nvSpPr>
        <p:spPr>
          <a:xfrm>
            <a:off x="1879200" y="1345775"/>
            <a:ext cx="69531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Privacy: </a:t>
            </a:r>
            <a:r>
              <a:rPr lang="en" sz="1600"/>
              <a:t>Surveillance, Data Security</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rPr b="1" lang="en"/>
              <a:t>Algorithmic Bias</a:t>
            </a:r>
            <a:r>
              <a:rPr lang="en"/>
              <a:t>: </a:t>
            </a:r>
            <a:r>
              <a:rPr lang="en" sz="1600"/>
              <a:t>Biased Data Leads to Biased Results</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b="1" lang="en"/>
              <a:t>Limitations</a:t>
            </a:r>
            <a:r>
              <a:rPr lang="en"/>
              <a:t>: </a:t>
            </a:r>
            <a:r>
              <a:rPr lang="en" sz="1600"/>
              <a:t>Geospatial Generalizability</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Contributions</a:t>
            </a:r>
            <a:endParaRPr b="0">
              <a:solidFill>
                <a:schemeClr val="accent2"/>
              </a:solidFill>
            </a:endParaRPr>
          </a:p>
        </p:txBody>
      </p:sp>
      <p:sp>
        <p:nvSpPr>
          <p:cNvPr id="241" name="Google Shape;241;p28"/>
          <p:cNvSpPr txBox="1"/>
          <p:nvPr>
            <p:ph idx="1" type="body"/>
          </p:nvPr>
        </p:nvSpPr>
        <p:spPr>
          <a:xfrm>
            <a:off x="751625" y="1014650"/>
            <a:ext cx="69531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Alice</a:t>
            </a:r>
            <a:r>
              <a:rPr b="1" lang="en"/>
              <a:t>: </a:t>
            </a:r>
            <a:r>
              <a:rPr lang="en" sz="1600"/>
              <a:t>Problem Motivation, Ethical/Legal/Personal Concerns, NeurIPS Checklist, Reviewing Code, Initial Powerpoint Draft, Initial Report Draft of All Sections</a:t>
            </a:r>
            <a:endParaRPr/>
          </a:p>
          <a:p>
            <a:pPr indent="0" lvl="0" marL="0" rtl="0" algn="l">
              <a:spcBef>
                <a:spcPts val="1000"/>
              </a:spcBef>
              <a:spcAft>
                <a:spcPts val="0"/>
              </a:spcAft>
              <a:buNone/>
            </a:pPr>
            <a:r>
              <a:rPr b="1" lang="en"/>
              <a:t>Eliot</a:t>
            </a:r>
            <a:r>
              <a:rPr lang="en"/>
              <a:t>: </a:t>
            </a:r>
            <a:r>
              <a:rPr lang="en"/>
              <a:t> </a:t>
            </a:r>
            <a:r>
              <a:rPr lang="en" sz="1600"/>
              <a:t>Trained a random forest baseline model and CNN. Experimented with three different learning rates (0.001, 0.0001, 0.00001) and the Adam optimization function. Trained the final model using 10 epochs</a:t>
            </a:r>
            <a:endParaRPr sz="2900"/>
          </a:p>
          <a:p>
            <a:pPr indent="0" lvl="0" marL="0" rtl="0" algn="l">
              <a:spcBef>
                <a:spcPts val="1000"/>
              </a:spcBef>
              <a:spcAft>
                <a:spcPts val="0"/>
              </a:spcAft>
              <a:buNone/>
            </a:pPr>
            <a:r>
              <a:rPr b="1" lang="en"/>
              <a:t>Eric</a:t>
            </a:r>
            <a:r>
              <a:rPr lang="en"/>
              <a:t>: </a:t>
            </a:r>
            <a:r>
              <a:rPr lang="en" sz="1600"/>
              <a:t>Dataset, Results &amp; Conclusion, Model Architecture, Model Evaluation</a:t>
            </a:r>
            <a:endParaRPr sz="1600"/>
          </a:p>
          <a:p>
            <a:pPr indent="0" lvl="0" marL="0" rtl="0" algn="l">
              <a:spcBef>
                <a:spcPts val="1000"/>
              </a:spcBef>
              <a:spcAft>
                <a:spcPts val="1000"/>
              </a:spcAft>
              <a:buNone/>
            </a:pPr>
            <a:r>
              <a:rPr b="1" lang="en"/>
              <a:t>Kenneth: </a:t>
            </a:r>
            <a:r>
              <a:rPr lang="en" sz="1600"/>
              <a:t>EDA, Identified Experiments to Test, Implemented Experiments Image Preprocessing &amp; Augmentation Experiments, Evaluated Model Performance</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idx="4294967295" type="ctrTitle"/>
          </p:nvPr>
        </p:nvSpPr>
        <p:spPr>
          <a:xfrm>
            <a:off x="1807925" y="719900"/>
            <a:ext cx="8520600" cy="66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C9DAF8"/>
                </a:solidFill>
              </a:rPr>
              <a:t>Thank You</a:t>
            </a:r>
            <a:endParaRPr sz="3600">
              <a:solidFill>
                <a:srgbClr val="C9DAF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Problem Motivation</a:t>
            </a:r>
            <a:endParaRPr b="0">
              <a:solidFill>
                <a:schemeClr val="accent2"/>
              </a:solidFill>
            </a:endParaRPr>
          </a:p>
        </p:txBody>
      </p:sp>
      <p:sp>
        <p:nvSpPr>
          <p:cNvPr id="107" name="Google Shape;107;p16"/>
          <p:cNvSpPr txBox="1"/>
          <p:nvPr>
            <p:ph idx="1" type="body"/>
          </p:nvPr>
        </p:nvSpPr>
        <p:spPr>
          <a:xfrm>
            <a:off x="1965925" y="1354450"/>
            <a:ext cx="7077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Security: </a:t>
            </a:r>
            <a:r>
              <a:rPr lang="en" sz="1600"/>
              <a:t>Maritime Surveillance, Search and Rescue Operations</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rPr b="1" lang="en"/>
              <a:t>Environment</a:t>
            </a:r>
            <a:r>
              <a:rPr lang="en"/>
              <a:t>: </a:t>
            </a:r>
            <a:r>
              <a:rPr lang="en" sz="1600"/>
              <a:t>Environmental Monitoring, Humanitarian Efforts</a:t>
            </a:r>
            <a:endParaRPr sz="1600"/>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1000"/>
              </a:spcAft>
              <a:buNone/>
            </a:pPr>
            <a:r>
              <a:rPr b="1" lang="en"/>
              <a:t>Global Trade</a:t>
            </a:r>
            <a:r>
              <a:rPr lang="en"/>
              <a:t>: </a:t>
            </a:r>
            <a:r>
              <a:rPr lang="en" sz="1600"/>
              <a:t>Commerce and Supply Chain Analysis</a:t>
            </a:r>
            <a:endParaRPr sz="1600"/>
          </a:p>
        </p:txBody>
      </p:sp>
      <p:pic>
        <p:nvPicPr>
          <p:cNvPr id="108" name="Google Shape;108;p16"/>
          <p:cNvPicPr preferRelativeResize="0"/>
          <p:nvPr/>
        </p:nvPicPr>
        <p:blipFill>
          <a:blip r:embed="rId3">
            <a:alphaModFix/>
          </a:blip>
          <a:stretch>
            <a:fillRect/>
          </a:stretch>
        </p:blipFill>
        <p:spPr>
          <a:xfrm>
            <a:off x="597725" y="1093925"/>
            <a:ext cx="859975" cy="1042400"/>
          </a:xfrm>
          <a:prstGeom prst="rect">
            <a:avLst/>
          </a:prstGeom>
          <a:noFill/>
          <a:ln>
            <a:noFill/>
          </a:ln>
        </p:spPr>
      </p:pic>
      <p:pic>
        <p:nvPicPr>
          <p:cNvPr id="109" name="Google Shape;109;p16"/>
          <p:cNvPicPr preferRelativeResize="0"/>
          <p:nvPr/>
        </p:nvPicPr>
        <p:blipFill rotWithShape="1">
          <a:blip r:embed="rId4">
            <a:alphaModFix/>
          </a:blip>
          <a:srcRect b="13581" l="0" r="0" t="18377"/>
          <a:stretch/>
        </p:blipFill>
        <p:spPr>
          <a:xfrm>
            <a:off x="154850" y="3782675"/>
            <a:ext cx="1745750" cy="1187825"/>
          </a:xfrm>
          <a:prstGeom prst="rect">
            <a:avLst/>
          </a:prstGeom>
          <a:noFill/>
          <a:ln>
            <a:noFill/>
          </a:ln>
        </p:spPr>
      </p:pic>
      <p:pic>
        <p:nvPicPr>
          <p:cNvPr id="110" name="Google Shape;110;p16"/>
          <p:cNvPicPr preferRelativeResize="0"/>
          <p:nvPr/>
        </p:nvPicPr>
        <p:blipFill rotWithShape="1">
          <a:blip r:embed="rId5">
            <a:alphaModFix/>
          </a:blip>
          <a:srcRect b="0" l="16685" r="9224" t="0"/>
          <a:stretch/>
        </p:blipFill>
        <p:spPr>
          <a:xfrm>
            <a:off x="511475" y="2463400"/>
            <a:ext cx="1032478" cy="104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idx="1" type="body"/>
          </p:nvPr>
        </p:nvSpPr>
        <p:spPr>
          <a:xfrm>
            <a:off x="311700" y="1152475"/>
            <a:ext cx="3494700" cy="34164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San Francisco Bay or     San Pedro Bay</a:t>
            </a:r>
            <a:endParaRPr sz="1900"/>
          </a:p>
          <a:p>
            <a:pPr indent="-349250" lvl="0" marL="457200" rtl="0" algn="l">
              <a:spcBef>
                <a:spcPts val="600"/>
              </a:spcBef>
              <a:spcAft>
                <a:spcPts val="0"/>
              </a:spcAft>
              <a:buSzPts val="1900"/>
              <a:buChar char="●"/>
            </a:pPr>
            <a:r>
              <a:rPr lang="en" sz="1900"/>
              <a:t>4000 80x80 RGB images</a:t>
            </a:r>
            <a:endParaRPr sz="1900"/>
          </a:p>
          <a:p>
            <a:pPr indent="-349250" lvl="0" marL="457200" rtl="0" algn="l">
              <a:spcBef>
                <a:spcPts val="600"/>
              </a:spcBef>
              <a:spcAft>
                <a:spcPts val="0"/>
              </a:spcAft>
              <a:buSzPts val="1900"/>
              <a:buChar char="●"/>
            </a:pPr>
            <a:r>
              <a:rPr lang="en" sz="1900"/>
              <a:t>Labels </a:t>
            </a:r>
            <a:endParaRPr sz="1900"/>
          </a:p>
          <a:p>
            <a:pPr indent="-349250" lvl="1" marL="914400" rtl="0" algn="l">
              <a:spcBef>
                <a:spcPts val="600"/>
              </a:spcBef>
              <a:spcAft>
                <a:spcPts val="0"/>
              </a:spcAft>
              <a:buSzPts val="1900"/>
              <a:buChar char="○"/>
            </a:pPr>
            <a:r>
              <a:rPr lang="en" sz="1900"/>
              <a:t>1: Ship</a:t>
            </a:r>
            <a:endParaRPr sz="1900"/>
          </a:p>
          <a:p>
            <a:pPr indent="-349250" lvl="1" marL="914400" rtl="0" algn="l">
              <a:spcBef>
                <a:spcPts val="600"/>
              </a:spcBef>
              <a:spcAft>
                <a:spcPts val="600"/>
              </a:spcAft>
              <a:buSzPts val="1900"/>
              <a:buChar char="○"/>
            </a:pPr>
            <a:r>
              <a:rPr lang="en" sz="1900"/>
              <a:t>2: No-Ship</a:t>
            </a:r>
            <a:endParaRPr sz="1900"/>
          </a:p>
        </p:txBody>
      </p:sp>
      <p:pic>
        <p:nvPicPr>
          <p:cNvPr id="116" name="Google Shape;116;p17"/>
          <p:cNvPicPr preferRelativeResize="0"/>
          <p:nvPr/>
        </p:nvPicPr>
        <p:blipFill rotWithShape="1">
          <a:blip r:embed="rId3">
            <a:alphaModFix/>
          </a:blip>
          <a:srcRect b="0" l="2950" r="0" t="16569"/>
          <a:stretch/>
        </p:blipFill>
        <p:spPr>
          <a:xfrm>
            <a:off x="4376151" y="2875650"/>
            <a:ext cx="3937075" cy="2214601"/>
          </a:xfrm>
          <a:prstGeom prst="rect">
            <a:avLst/>
          </a:prstGeom>
          <a:noFill/>
          <a:ln>
            <a:noFill/>
          </a:ln>
        </p:spPr>
      </p:pic>
      <p:pic>
        <p:nvPicPr>
          <p:cNvPr id="117" name="Google Shape;117;p17"/>
          <p:cNvPicPr preferRelativeResize="0"/>
          <p:nvPr/>
        </p:nvPicPr>
        <p:blipFill>
          <a:blip r:embed="rId4">
            <a:alphaModFix/>
          </a:blip>
          <a:stretch>
            <a:fillRect/>
          </a:stretch>
        </p:blipFill>
        <p:spPr>
          <a:xfrm>
            <a:off x="4376150" y="357150"/>
            <a:ext cx="3937075" cy="2214600"/>
          </a:xfrm>
          <a:prstGeom prst="rect">
            <a:avLst/>
          </a:prstGeom>
          <a:noFill/>
          <a:ln>
            <a:noFill/>
          </a:ln>
        </p:spPr>
      </p:pic>
      <p:sp>
        <p:nvSpPr>
          <p:cNvPr id="118" name="Google Shape;118;p17"/>
          <p:cNvSpPr txBox="1"/>
          <p:nvPr/>
        </p:nvSpPr>
        <p:spPr>
          <a:xfrm>
            <a:off x="4284925" y="49000"/>
            <a:ext cx="3937200" cy="1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San Pedro Bay</a:t>
            </a:r>
            <a:endParaRPr sz="1200">
              <a:solidFill>
                <a:schemeClr val="dk2"/>
              </a:solidFill>
            </a:endParaRPr>
          </a:p>
        </p:txBody>
      </p:sp>
      <p:sp>
        <p:nvSpPr>
          <p:cNvPr id="119" name="Google Shape;119;p17"/>
          <p:cNvSpPr txBox="1"/>
          <p:nvPr/>
        </p:nvSpPr>
        <p:spPr>
          <a:xfrm>
            <a:off x="4284925" y="2571750"/>
            <a:ext cx="3937200" cy="1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San Francisco Bay</a:t>
            </a:r>
            <a:endParaRPr sz="1200">
              <a:solidFill>
                <a:schemeClr val="dk2"/>
              </a:solidFill>
            </a:endParaRPr>
          </a:p>
        </p:txBody>
      </p:sp>
      <p:sp>
        <p:nvSpPr>
          <p:cNvPr id="120" name="Google Shape;120;p17"/>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Dataset</a:t>
            </a:r>
            <a:endParaRPr b="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1787450" y="1536727"/>
            <a:ext cx="5985399" cy="2409275"/>
          </a:xfrm>
          <a:prstGeom prst="rect">
            <a:avLst/>
          </a:prstGeom>
          <a:noFill/>
          <a:ln>
            <a:noFill/>
          </a:ln>
        </p:spPr>
      </p:pic>
      <p:sp>
        <p:nvSpPr>
          <p:cNvPr id="126" name="Google Shape;126;p18"/>
          <p:cNvSpPr txBox="1"/>
          <p:nvPr/>
        </p:nvSpPr>
        <p:spPr>
          <a:xfrm>
            <a:off x="519850" y="1802750"/>
            <a:ext cx="39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1: Ship</a:t>
            </a:r>
            <a:endParaRPr sz="1800">
              <a:solidFill>
                <a:schemeClr val="dk2"/>
              </a:solidFill>
            </a:endParaRPr>
          </a:p>
        </p:txBody>
      </p:sp>
      <p:sp>
        <p:nvSpPr>
          <p:cNvPr id="127" name="Google Shape;127;p18"/>
          <p:cNvSpPr txBox="1"/>
          <p:nvPr/>
        </p:nvSpPr>
        <p:spPr>
          <a:xfrm>
            <a:off x="519850" y="3160475"/>
            <a:ext cx="39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0: No Ship</a:t>
            </a:r>
            <a:endParaRPr sz="1800">
              <a:solidFill>
                <a:schemeClr val="dk2"/>
              </a:solidFill>
            </a:endParaRPr>
          </a:p>
        </p:txBody>
      </p:sp>
      <p:sp>
        <p:nvSpPr>
          <p:cNvPr id="128" name="Google Shape;128;p18"/>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Dataset</a:t>
            </a:r>
            <a:endParaRPr b="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nvSpPr>
        <p:spPr>
          <a:xfrm>
            <a:off x="293625" y="1573300"/>
            <a:ext cx="499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Noise</a:t>
            </a:r>
            <a:endParaRPr b="1" sz="1800">
              <a:solidFill>
                <a:schemeClr val="dk1"/>
              </a:solidFill>
            </a:endParaRPr>
          </a:p>
        </p:txBody>
      </p:sp>
      <p:sp>
        <p:nvSpPr>
          <p:cNvPr id="134" name="Google Shape;134;p19"/>
          <p:cNvSpPr txBox="1"/>
          <p:nvPr/>
        </p:nvSpPr>
        <p:spPr>
          <a:xfrm>
            <a:off x="278825" y="2352350"/>
            <a:ext cx="150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Cloud Cover, Time of Day, Rotation</a:t>
            </a:r>
            <a:endParaRPr sz="1800">
              <a:solidFill>
                <a:schemeClr val="dk2"/>
              </a:solidFill>
            </a:endParaRPr>
          </a:p>
        </p:txBody>
      </p:sp>
      <p:sp>
        <p:nvSpPr>
          <p:cNvPr id="135" name="Google Shape;135;p19"/>
          <p:cNvSpPr txBox="1"/>
          <p:nvPr/>
        </p:nvSpPr>
        <p:spPr>
          <a:xfrm>
            <a:off x="278813" y="3654700"/>
            <a:ext cx="155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Edge Detection, Scale Invariance</a:t>
            </a:r>
            <a:endParaRPr sz="1800">
              <a:solidFill>
                <a:schemeClr val="dk2"/>
              </a:solidFill>
            </a:endParaRPr>
          </a:p>
        </p:txBody>
      </p:sp>
      <p:sp>
        <p:nvSpPr>
          <p:cNvPr id="136" name="Google Shape;136;p19"/>
          <p:cNvSpPr txBox="1"/>
          <p:nvPr/>
        </p:nvSpPr>
        <p:spPr>
          <a:xfrm>
            <a:off x="2674300" y="1573300"/>
            <a:ext cx="1635300" cy="4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Median Blur</a:t>
            </a:r>
            <a:endParaRPr b="1" sz="1800">
              <a:solidFill>
                <a:schemeClr val="dk1"/>
              </a:solidFill>
            </a:endParaRPr>
          </a:p>
        </p:txBody>
      </p:sp>
      <p:sp>
        <p:nvSpPr>
          <p:cNvPr id="137" name="Google Shape;137;p19"/>
          <p:cNvSpPr txBox="1"/>
          <p:nvPr/>
        </p:nvSpPr>
        <p:spPr>
          <a:xfrm>
            <a:off x="2674300" y="2629400"/>
            <a:ext cx="16353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Image Augmentation</a:t>
            </a:r>
            <a:endParaRPr sz="1800">
              <a:solidFill>
                <a:schemeClr val="dk2"/>
              </a:solidFill>
            </a:endParaRPr>
          </a:p>
        </p:txBody>
      </p:sp>
      <p:sp>
        <p:nvSpPr>
          <p:cNvPr id="138" name="Google Shape;138;p19"/>
          <p:cNvSpPr txBox="1"/>
          <p:nvPr/>
        </p:nvSpPr>
        <p:spPr>
          <a:xfrm>
            <a:off x="2674300" y="3723700"/>
            <a:ext cx="1897800" cy="87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CNN instead of Random Forest</a:t>
            </a:r>
            <a:endParaRPr sz="1800">
              <a:solidFill>
                <a:schemeClr val="dk2"/>
              </a:solidFill>
            </a:endParaRPr>
          </a:p>
        </p:txBody>
      </p:sp>
      <p:sp>
        <p:nvSpPr>
          <p:cNvPr id="139" name="Google Shape;139;p19"/>
          <p:cNvSpPr/>
          <p:nvPr/>
        </p:nvSpPr>
        <p:spPr>
          <a:xfrm>
            <a:off x="1830125" y="1584550"/>
            <a:ext cx="685500" cy="439200"/>
          </a:xfrm>
          <a:prstGeom prst="rightArrow">
            <a:avLst>
              <a:gd fmla="val 50000" name="adj1"/>
              <a:gd fmla="val 50000" name="adj2"/>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9"/>
          <p:cNvSpPr/>
          <p:nvPr/>
        </p:nvSpPr>
        <p:spPr>
          <a:xfrm>
            <a:off x="1830125" y="269600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9"/>
          <p:cNvSpPr/>
          <p:nvPr/>
        </p:nvSpPr>
        <p:spPr>
          <a:xfrm>
            <a:off x="1830125" y="394225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9"/>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accent2"/>
                </a:solidFill>
              </a:rPr>
              <a:t>Solution and Approach</a:t>
            </a:r>
            <a:endParaRPr b="0" sz="3000">
              <a:solidFill>
                <a:schemeClr val="accent2"/>
              </a:solidFill>
            </a:endParaRPr>
          </a:p>
        </p:txBody>
      </p:sp>
      <p:pic>
        <p:nvPicPr>
          <p:cNvPr id="143" name="Google Shape;143;p19"/>
          <p:cNvPicPr preferRelativeResize="0"/>
          <p:nvPr/>
        </p:nvPicPr>
        <p:blipFill>
          <a:blip r:embed="rId3">
            <a:alphaModFix/>
          </a:blip>
          <a:stretch>
            <a:fillRect/>
          </a:stretch>
        </p:blipFill>
        <p:spPr>
          <a:xfrm>
            <a:off x="6144673" y="931999"/>
            <a:ext cx="1635300" cy="1639759"/>
          </a:xfrm>
          <a:prstGeom prst="rect">
            <a:avLst/>
          </a:prstGeom>
          <a:noFill/>
          <a:ln>
            <a:noFill/>
          </a:ln>
        </p:spPr>
      </p:pic>
      <p:pic>
        <p:nvPicPr>
          <p:cNvPr id="144" name="Google Shape;144;p19"/>
          <p:cNvPicPr preferRelativeResize="0"/>
          <p:nvPr/>
        </p:nvPicPr>
        <p:blipFill>
          <a:blip r:embed="rId4">
            <a:alphaModFix/>
          </a:blip>
          <a:stretch>
            <a:fillRect/>
          </a:stretch>
        </p:blipFill>
        <p:spPr>
          <a:xfrm>
            <a:off x="6144675" y="3292438"/>
            <a:ext cx="1635301" cy="1639771"/>
          </a:xfrm>
          <a:prstGeom prst="rect">
            <a:avLst/>
          </a:prstGeom>
          <a:noFill/>
          <a:ln>
            <a:noFill/>
          </a:ln>
        </p:spPr>
      </p:pic>
      <p:sp>
        <p:nvSpPr>
          <p:cNvPr id="145" name="Google Shape;145;p19"/>
          <p:cNvSpPr txBox="1"/>
          <p:nvPr/>
        </p:nvSpPr>
        <p:spPr>
          <a:xfrm>
            <a:off x="5762625" y="409150"/>
            <a:ext cx="23994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Original</a:t>
            </a:r>
            <a:endParaRPr b="1" sz="2000">
              <a:solidFill>
                <a:schemeClr val="dk1"/>
              </a:solidFill>
              <a:latin typeface="Montserrat"/>
              <a:ea typeface="Montserrat"/>
              <a:cs typeface="Montserrat"/>
              <a:sym typeface="Montserrat"/>
            </a:endParaRPr>
          </a:p>
        </p:txBody>
      </p:sp>
      <p:sp>
        <p:nvSpPr>
          <p:cNvPr id="146" name="Google Shape;146;p19"/>
          <p:cNvSpPr txBox="1"/>
          <p:nvPr/>
        </p:nvSpPr>
        <p:spPr>
          <a:xfrm>
            <a:off x="5762625" y="2685800"/>
            <a:ext cx="23994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Median Blur (Window Size = 3)</a:t>
            </a:r>
            <a:endParaRPr b="1" sz="18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93625" y="1573300"/>
            <a:ext cx="499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Noise</a:t>
            </a:r>
            <a:endParaRPr sz="1800">
              <a:solidFill>
                <a:schemeClr val="dk2"/>
              </a:solidFill>
            </a:endParaRPr>
          </a:p>
        </p:txBody>
      </p:sp>
      <p:sp>
        <p:nvSpPr>
          <p:cNvPr id="152" name="Google Shape;152;p20"/>
          <p:cNvSpPr txBox="1"/>
          <p:nvPr/>
        </p:nvSpPr>
        <p:spPr>
          <a:xfrm>
            <a:off x="278825" y="2352350"/>
            <a:ext cx="150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Cloud Cover, Time of Day, Rotation</a:t>
            </a:r>
            <a:endParaRPr b="1" sz="1800">
              <a:solidFill>
                <a:schemeClr val="dk1"/>
              </a:solidFill>
            </a:endParaRPr>
          </a:p>
        </p:txBody>
      </p:sp>
      <p:sp>
        <p:nvSpPr>
          <p:cNvPr id="153" name="Google Shape;153;p20"/>
          <p:cNvSpPr txBox="1"/>
          <p:nvPr/>
        </p:nvSpPr>
        <p:spPr>
          <a:xfrm>
            <a:off x="278813" y="3654700"/>
            <a:ext cx="155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Edge Detection, Scale Invariance</a:t>
            </a:r>
            <a:endParaRPr sz="1800">
              <a:solidFill>
                <a:schemeClr val="dk2"/>
              </a:solidFill>
            </a:endParaRPr>
          </a:p>
        </p:txBody>
      </p:sp>
      <p:sp>
        <p:nvSpPr>
          <p:cNvPr id="154" name="Google Shape;154;p20"/>
          <p:cNvSpPr txBox="1"/>
          <p:nvPr/>
        </p:nvSpPr>
        <p:spPr>
          <a:xfrm>
            <a:off x="2674300" y="1573300"/>
            <a:ext cx="1635300" cy="4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Median Blur</a:t>
            </a:r>
            <a:endParaRPr sz="1800">
              <a:solidFill>
                <a:schemeClr val="dk2"/>
              </a:solidFill>
            </a:endParaRPr>
          </a:p>
        </p:txBody>
      </p:sp>
      <p:sp>
        <p:nvSpPr>
          <p:cNvPr id="155" name="Google Shape;155;p20"/>
          <p:cNvSpPr txBox="1"/>
          <p:nvPr/>
        </p:nvSpPr>
        <p:spPr>
          <a:xfrm>
            <a:off x="2674300" y="2629400"/>
            <a:ext cx="17460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Image Augmentation</a:t>
            </a:r>
            <a:endParaRPr b="1" sz="1800">
              <a:solidFill>
                <a:schemeClr val="dk1"/>
              </a:solidFill>
            </a:endParaRPr>
          </a:p>
        </p:txBody>
      </p:sp>
      <p:sp>
        <p:nvSpPr>
          <p:cNvPr id="156" name="Google Shape;156;p20"/>
          <p:cNvSpPr txBox="1"/>
          <p:nvPr/>
        </p:nvSpPr>
        <p:spPr>
          <a:xfrm>
            <a:off x="2674300" y="3723700"/>
            <a:ext cx="1897800" cy="87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CNN instead of Random Forest</a:t>
            </a:r>
            <a:endParaRPr sz="1800">
              <a:solidFill>
                <a:schemeClr val="dk2"/>
              </a:solidFill>
            </a:endParaRPr>
          </a:p>
        </p:txBody>
      </p:sp>
      <p:sp>
        <p:nvSpPr>
          <p:cNvPr id="157" name="Google Shape;157;p20"/>
          <p:cNvSpPr/>
          <p:nvPr/>
        </p:nvSpPr>
        <p:spPr>
          <a:xfrm>
            <a:off x="1830125" y="158455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0"/>
          <p:cNvSpPr/>
          <p:nvPr/>
        </p:nvSpPr>
        <p:spPr>
          <a:xfrm>
            <a:off x="1830125" y="2696000"/>
            <a:ext cx="685500" cy="439200"/>
          </a:xfrm>
          <a:prstGeom prst="rightArrow">
            <a:avLst>
              <a:gd fmla="val 50000" name="adj1"/>
              <a:gd fmla="val 50000" name="adj2"/>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0"/>
          <p:cNvSpPr/>
          <p:nvPr/>
        </p:nvSpPr>
        <p:spPr>
          <a:xfrm>
            <a:off x="1830125" y="394225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0"/>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accent2"/>
                </a:solidFill>
              </a:rPr>
              <a:t>Solution and Approach</a:t>
            </a:r>
            <a:endParaRPr b="0" sz="3000">
              <a:solidFill>
                <a:schemeClr val="accent2"/>
              </a:solidFill>
            </a:endParaRPr>
          </a:p>
        </p:txBody>
      </p:sp>
      <p:sp>
        <p:nvSpPr>
          <p:cNvPr id="161" name="Google Shape;161;p20"/>
          <p:cNvSpPr txBox="1"/>
          <p:nvPr/>
        </p:nvSpPr>
        <p:spPr>
          <a:xfrm>
            <a:off x="5762625" y="409150"/>
            <a:ext cx="23994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Original</a:t>
            </a:r>
            <a:endParaRPr b="1" sz="2000">
              <a:solidFill>
                <a:schemeClr val="dk1"/>
              </a:solidFill>
              <a:latin typeface="Montserrat"/>
              <a:ea typeface="Montserrat"/>
              <a:cs typeface="Montserrat"/>
              <a:sym typeface="Montserrat"/>
            </a:endParaRPr>
          </a:p>
        </p:txBody>
      </p:sp>
      <p:sp>
        <p:nvSpPr>
          <p:cNvPr id="162" name="Google Shape;162;p20"/>
          <p:cNvSpPr txBox="1"/>
          <p:nvPr/>
        </p:nvSpPr>
        <p:spPr>
          <a:xfrm>
            <a:off x="5762625" y="2685800"/>
            <a:ext cx="23994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Augmented</a:t>
            </a:r>
            <a:endParaRPr b="1" sz="1800">
              <a:solidFill>
                <a:schemeClr val="dk1"/>
              </a:solidFill>
              <a:latin typeface="Montserrat"/>
              <a:ea typeface="Montserrat"/>
              <a:cs typeface="Montserrat"/>
              <a:sym typeface="Montserrat"/>
            </a:endParaRPr>
          </a:p>
        </p:txBody>
      </p:sp>
      <p:pic>
        <p:nvPicPr>
          <p:cNvPr id="163" name="Google Shape;163;p20"/>
          <p:cNvPicPr preferRelativeResize="0"/>
          <p:nvPr/>
        </p:nvPicPr>
        <p:blipFill rotWithShape="1">
          <a:blip r:embed="rId3">
            <a:alphaModFix/>
          </a:blip>
          <a:srcRect b="61336" l="0" r="0" t="0"/>
          <a:stretch/>
        </p:blipFill>
        <p:spPr>
          <a:xfrm>
            <a:off x="5289525" y="1116338"/>
            <a:ext cx="1322450" cy="1306734"/>
          </a:xfrm>
          <a:prstGeom prst="rect">
            <a:avLst/>
          </a:prstGeom>
          <a:noFill/>
          <a:ln>
            <a:noFill/>
          </a:ln>
        </p:spPr>
      </p:pic>
      <p:pic>
        <p:nvPicPr>
          <p:cNvPr id="164" name="Google Shape;164;p20"/>
          <p:cNvPicPr preferRelativeResize="0"/>
          <p:nvPr/>
        </p:nvPicPr>
        <p:blipFill rotWithShape="1">
          <a:blip r:embed="rId3">
            <a:alphaModFix/>
          </a:blip>
          <a:srcRect b="0" l="0" r="0" t="60527"/>
          <a:stretch/>
        </p:blipFill>
        <p:spPr>
          <a:xfrm>
            <a:off x="5289513" y="3265938"/>
            <a:ext cx="1322467" cy="1334063"/>
          </a:xfrm>
          <a:prstGeom prst="rect">
            <a:avLst/>
          </a:prstGeom>
          <a:noFill/>
          <a:ln>
            <a:noFill/>
          </a:ln>
        </p:spPr>
      </p:pic>
      <p:pic>
        <p:nvPicPr>
          <p:cNvPr id="165" name="Google Shape;165;p20"/>
          <p:cNvPicPr preferRelativeResize="0"/>
          <p:nvPr/>
        </p:nvPicPr>
        <p:blipFill>
          <a:blip r:embed="rId4">
            <a:alphaModFix/>
          </a:blip>
          <a:stretch>
            <a:fillRect/>
          </a:stretch>
        </p:blipFill>
        <p:spPr>
          <a:xfrm>
            <a:off x="7130751" y="1116350"/>
            <a:ext cx="1364382" cy="1334050"/>
          </a:xfrm>
          <a:prstGeom prst="rect">
            <a:avLst/>
          </a:prstGeom>
          <a:noFill/>
          <a:ln>
            <a:noFill/>
          </a:ln>
        </p:spPr>
      </p:pic>
      <p:pic>
        <p:nvPicPr>
          <p:cNvPr id="166" name="Google Shape;166;p20"/>
          <p:cNvPicPr preferRelativeResize="0"/>
          <p:nvPr/>
        </p:nvPicPr>
        <p:blipFill>
          <a:blip r:embed="rId5">
            <a:alphaModFix/>
          </a:blip>
          <a:stretch>
            <a:fillRect/>
          </a:stretch>
        </p:blipFill>
        <p:spPr>
          <a:xfrm>
            <a:off x="7130750" y="3256951"/>
            <a:ext cx="1322450" cy="13520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293625" y="1573300"/>
            <a:ext cx="499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Noise</a:t>
            </a:r>
            <a:endParaRPr sz="1800">
              <a:solidFill>
                <a:schemeClr val="dk2"/>
              </a:solidFill>
            </a:endParaRPr>
          </a:p>
        </p:txBody>
      </p:sp>
      <p:sp>
        <p:nvSpPr>
          <p:cNvPr id="172" name="Google Shape;172;p21"/>
          <p:cNvSpPr txBox="1"/>
          <p:nvPr/>
        </p:nvSpPr>
        <p:spPr>
          <a:xfrm>
            <a:off x="278825" y="2352350"/>
            <a:ext cx="1500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2"/>
                </a:solidFill>
              </a:rPr>
              <a:t>Cloud Cover, Time of Day, Rotation</a:t>
            </a:r>
            <a:endParaRPr sz="1800">
              <a:solidFill>
                <a:schemeClr val="dk2"/>
              </a:solidFill>
            </a:endParaRPr>
          </a:p>
        </p:txBody>
      </p:sp>
      <p:sp>
        <p:nvSpPr>
          <p:cNvPr id="173" name="Google Shape;173;p21"/>
          <p:cNvSpPr txBox="1"/>
          <p:nvPr/>
        </p:nvSpPr>
        <p:spPr>
          <a:xfrm>
            <a:off x="278813" y="3654700"/>
            <a:ext cx="155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Scale invariance and edge detection</a:t>
            </a:r>
            <a:endParaRPr sz="1800">
              <a:solidFill>
                <a:schemeClr val="dk2"/>
              </a:solidFill>
            </a:endParaRPr>
          </a:p>
        </p:txBody>
      </p:sp>
      <p:sp>
        <p:nvSpPr>
          <p:cNvPr id="174" name="Google Shape;174;p21"/>
          <p:cNvSpPr txBox="1"/>
          <p:nvPr/>
        </p:nvSpPr>
        <p:spPr>
          <a:xfrm>
            <a:off x="2674300" y="1573300"/>
            <a:ext cx="1635300" cy="4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Median Blur</a:t>
            </a:r>
            <a:endParaRPr sz="1800">
              <a:solidFill>
                <a:schemeClr val="dk2"/>
              </a:solidFill>
            </a:endParaRPr>
          </a:p>
        </p:txBody>
      </p:sp>
      <p:sp>
        <p:nvSpPr>
          <p:cNvPr id="175" name="Google Shape;175;p21"/>
          <p:cNvSpPr txBox="1"/>
          <p:nvPr/>
        </p:nvSpPr>
        <p:spPr>
          <a:xfrm>
            <a:off x="2674300" y="2629400"/>
            <a:ext cx="1746000" cy="7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Image Augmentation</a:t>
            </a:r>
            <a:endParaRPr b="1" sz="1800">
              <a:solidFill>
                <a:schemeClr val="dk1"/>
              </a:solidFill>
            </a:endParaRPr>
          </a:p>
        </p:txBody>
      </p:sp>
      <p:sp>
        <p:nvSpPr>
          <p:cNvPr id="176" name="Google Shape;176;p21"/>
          <p:cNvSpPr txBox="1"/>
          <p:nvPr/>
        </p:nvSpPr>
        <p:spPr>
          <a:xfrm>
            <a:off x="2674300" y="3723700"/>
            <a:ext cx="1897800" cy="87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CNN instead of Random Forest</a:t>
            </a:r>
            <a:endParaRPr sz="1800">
              <a:solidFill>
                <a:schemeClr val="dk2"/>
              </a:solidFill>
            </a:endParaRPr>
          </a:p>
        </p:txBody>
      </p:sp>
      <p:sp>
        <p:nvSpPr>
          <p:cNvPr id="177" name="Google Shape;177;p21"/>
          <p:cNvSpPr/>
          <p:nvPr/>
        </p:nvSpPr>
        <p:spPr>
          <a:xfrm>
            <a:off x="1830125" y="158455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1"/>
          <p:cNvSpPr/>
          <p:nvPr/>
        </p:nvSpPr>
        <p:spPr>
          <a:xfrm>
            <a:off x="1830125" y="2696000"/>
            <a:ext cx="685500" cy="43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1"/>
          <p:cNvSpPr/>
          <p:nvPr/>
        </p:nvSpPr>
        <p:spPr>
          <a:xfrm>
            <a:off x="1830125" y="3942250"/>
            <a:ext cx="685500" cy="439200"/>
          </a:xfrm>
          <a:prstGeom prst="rightArrow">
            <a:avLst>
              <a:gd fmla="val 50000" name="adj1"/>
              <a:gd fmla="val 50000" name="adj2"/>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1"/>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accent2"/>
                </a:solidFill>
              </a:rPr>
              <a:t>Solution and Approach</a:t>
            </a:r>
            <a:endParaRPr b="0" sz="3000">
              <a:solidFill>
                <a:schemeClr val="accent2"/>
              </a:solidFill>
            </a:endParaRPr>
          </a:p>
        </p:txBody>
      </p:sp>
      <p:sp>
        <p:nvSpPr>
          <p:cNvPr id="181" name="Google Shape;181;p21"/>
          <p:cNvSpPr txBox="1"/>
          <p:nvPr/>
        </p:nvSpPr>
        <p:spPr>
          <a:xfrm>
            <a:off x="5985800" y="1001525"/>
            <a:ext cx="1826400" cy="3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Class 1</a:t>
            </a:r>
            <a:endParaRPr b="1" sz="2000">
              <a:solidFill>
                <a:schemeClr val="dk1"/>
              </a:solidFill>
              <a:latin typeface="Montserrat"/>
              <a:ea typeface="Montserrat"/>
              <a:cs typeface="Montserrat"/>
              <a:sym typeface="Montserrat"/>
            </a:endParaRPr>
          </a:p>
        </p:txBody>
      </p:sp>
      <p:sp>
        <p:nvSpPr>
          <p:cNvPr id="182" name="Google Shape;182;p21"/>
          <p:cNvSpPr txBox="1"/>
          <p:nvPr/>
        </p:nvSpPr>
        <p:spPr>
          <a:xfrm>
            <a:off x="5985800" y="3002541"/>
            <a:ext cx="1826400" cy="3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Montserrat"/>
                <a:ea typeface="Montserrat"/>
                <a:cs typeface="Montserrat"/>
                <a:sym typeface="Montserrat"/>
              </a:rPr>
              <a:t>Class 0</a:t>
            </a:r>
            <a:endParaRPr b="1" sz="1900">
              <a:solidFill>
                <a:schemeClr val="dk1"/>
              </a:solidFill>
              <a:latin typeface="Montserrat"/>
              <a:ea typeface="Montserrat"/>
              <a:cs typeface="Montserrat"/>
              <a:sym typeface="Montserrat"/>
            </a:endParaRPr>
          </a:p>
        </p:txBody>
      </p:sp>
      <p:pic>
        <p:nvPicPr>
          <p:cNvPr id="183" name="Google Shape;183;p21"/>
          <p:cNvPicPr preferRelativeResize="0"/>
          <p:nvPr/>
        </p:nvPicPr>
        <p:blipFill>
          <a:blip r:embed="rId3">
            <a:alphaModFix/>
          </a:blip>
          <a:stretch>
            <a:fillRect/>
          </a:stretch>
        </p:blipFill>
        <p:spPr>
          <a:xfrm>
            <a:off x="5352686" y="3464298"/>
            <a:ext cx="1263753" cy="1263752"/>
          </a:xfrm>
          <a:prstGeom prst="rect">
            <a:avLst/>
          </a:prstGeom>
          <a:noFill/>
          <a:ln>
            <a:noFill/>
          </a:ln>
        </p:spPr>
      </p:pic>
      <p:pic>
        <p:nvPicPr>
          <p:cNvPr id="184" name="Google Shape;184;p21"/>
          <p:cNvPicPr preferRelativeResize="0"/>
          <p:nvPr/>
        </p:nvPicPr>
        <p:blipFill>
          <a:blip r:embed="rId4">
            <a:alphaModFix/>
          </a:blip>
          <a:stretch>
            <a:fillRect/>
          </a:stretch>
        </p:blipFill>
        <p:spPr>
          <a:xfrm>
            <a:off x="5320071" y="1452723"/>
            <a:ext cx="1328984" cy="1328983"/>
          </a:xfrm>
          <a:prstGeom prst="rect">
            <a:avLst/>
          </a:prstGeom>
          <a:noFill/>
          <a:ln>
            <a:noFill/>
          </a:ln>
        </p:spPr>
      </p:pic>
      <p:pic>
        <p:nvPicPr>
          <p:cNvPr id="185" name="Google Shape;185;p21"/>
          <p:cNvPicPr preferRelativeResize="0"/>
          <p:nvPr/>
        </p:nvPicPr>
        <p:blipFill>
          <a:blip r:embed="rId5">
            <a:alphaModFix/>
          </a:blip>
          <a:stretch>
            <a:fillRect/>
          </a:stretch>
        </p:blipFill>
        <p:spPr>
          <a:xfrm>
            <a:off x="7233875" y="3421534"/>
            <a:ext cx="1328975" cy="1349278"/>
          </a:xfrm>
          <a:prstGeom prst="rect">
            <a:avLst/>
          </a:prstGeom>
          <a:noFill/>
          <a:ln>
            <a:noFill/>
          </a:ln>
        </p:spPr>
      </p:pic>
      <p:pic>
        <p:nvPicPr>
          <p:cNvPr id="186" name="Google Shape;186;p21"/>
          <p:cNvPicPr preferRelativeResize="0"/>
          <p:nvPr/>
        </p:nvPicPr>
        <p:blipFill>
          <a:blip r:embed="rId6">
            <a:alphaModFix/>
          </a:blip>
          <a:stretch>
            <a:fillRect/>
          </a:stretch>
        </p:blipFill>
        <p:spPr>
          <a:xfrm flipH="1" rot="10800000">
            <a:off x="7180123" y="1447723"/>
            <a:ext cx="1328975" cy="1338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idx="1" type="body"/>
          </p:nvPr>
        </p:nvSpPr>
        <p:spPr>
          <a:xfrm>
            <a:off x="511475" y="988800"/>
            <a:ext cx="3279000" cy="384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Baseline: Random Forest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CNN Architecture V1</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CNN Architecture V2</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
              <a:t>Final CNN</a:t>
            </a:r>
            <a:endParaRPr/>
          </a:p>
        </p:txBody>
      </p:sp>
      <p:sp>
        <p:nvSpPr>
          <p:cNvPr id="192" name="Google Shape;192;p22"/>
          <p:cNvSpPr/>
          <p:nvPr/>
        </p:nvSpPr>
        <p:spPr>
          <a:xfrm>
            <a:off x="1046675" y="1429438"/>
            <a:ext cx="277200" cy="5727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2"/>
          <p:cNvSpPr/>
          <p:nvPr/>
        </p:nvSpPr>
        <p:spPr>
          <a:xfrm>
            <a:off x="1046675" y="2623650"/>
            <a:ext cx="277200" cy="5727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2"/>
          <p:cNvSpPr/>
          <p:nvPr/>
        </p:nvSpPr>
        <p:spPr>
          <a:xfrm>
            <a:off x="1046675" y="3735225"/>
            <a:ext cx="277200" cy="5727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2"/>
          <p:cNvSpPr txBox="1"/>
          <p:nvPr/>
        </p:nvSpPr>
        <p:spPr>
          <a:xfrm>
            <a:off x="1567100" y="1544788"/>
            <a:ext cx="2841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CNN for Edge Detection</a:t>
            </a:r>
            <a:endParaRPr sz="1200">
              <a:solidFill>
                <a:schemeClr val="dk2"/>
              </a:solidFill>
            </a:endParaRPr>
          </a:p>
        </p:txBody>
      </p:sp>
      <p:sp>
        <p:nvSpPr>
          <p:cNvPr id="196" name="Google Shape;196;p22"/>
          <p:cNvSpPr txBox="1"/>
          <p:nvPr/>
        </p:nvSpPr>
        <p:spPr>
          <a:xfrm>
            <a:off x="1567100" y="2697675"/>
            <a:ext cx="2841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Major Shift in Architecture</a:t>
            </a:r>
            <a:endParaRPr sz="1200">
              <a:solidFill>
                <a:schemeClr val="dk2"/>
              </a:solidFill>
            </a:endParaRPr>
          </a:p>
        </p:txBody>
      </p:sp>
      <p:sp>
        <p:nvSpPr>
          <p:cNvPr id="197" name="Google Shape;197;p22"/>
          <p:cNvSpPr txBox="1"/>
          <p:nvPr/>
        </p:nvSpPr>
        <p:spPr>
          <a:xfrm>
            <a:off x="1567100" y="3781188"/>
            <a:ext cx="2841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Hyperparameter Tuning</a:t>
            </a:r>
            <a:endParaRPr sz="1200">
              <a:solidFill>
                <a:schemeClr val="dk2"/>
              </a:solidFill>
            </a:endParaRPr>
          </a:p>
        </p:txBody>
      </p:sp>
      <p:pic>
        <p:nvPicPr>
          <p:cNvPr id="198" name="Google Shape;198;p22"/>
          <p:cNvPicPr preferRelativeResize="0"/>
          <p:nvPr/>
        </p:nvPicPr>
        <p:blipFill>
          <a:blip r:embed="rId3">
            <a:alphaModFix/>
          </a:blip>
          <a:stretch>
            <a:fillRect/>
          </a:stretch>
        </p:blipFill>
        <p:spPr>
          <a:xfrm>
            <a:off x="3943325" y="1390363"/>
            <a:ext cx="4797825" cy="2817881"/>
          </a:xfrm>
          <a:prstGeom prst="rect">
            <a:avLst/>
          </a:prstGeom>
          <a:noFill/>
          <a:ln>
            <a:noFill/>
          </a:ln>
        </p:spPr>
      </p:pic>
      <p:sp>
        <p:nvSpPr>
          <p:cNvPr id="199" name="Google Shape;199;p22"/>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Experiments</a:t>
            </a:r>
            <a:endParaRPr b="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3"/>
          <p:cNvPicPr preferRelativeResize="0"/>
          <p:nvPr/>
        </p:nvPicPr>
        <p:blipFill>
          <a:blip r:embed="rId3">
            <a:alphaModFix/>
          </a:blip>
          <a:stretch>
            <a:fillRect/>
          </a:stretch>
        </p:blipFill>
        <p:spPr>
          <a:xfrm>
            <a:off x="4740550" y="1271200"/>
            <a:ext cx="4103500" cy="3354747"/>
          </a:xfrm>
          <a:prstGeom prst="rect">
            <a:avLst/>
          </a:prstGeom>
          <a:noFill/>
          <a:ln>
            <a:noFill/>
          </a:ln>
        </p:spPr>
      </p:pic>
      <p:pic>
        <p:nvPicPr>
          <p:cNvPr id="205" name="Google Shape;205;p23"/>
          <p:cNvPicPr preferRelativeResize="0"/>
          <p:nvPr/>
        </p:nvPicPr>
        <p:blipFill>
          <a:blip r:embed="rId4">
            <a:alphaModFix/>
          </a:blip>
          <a:stretch>
            <a:fillRect/>
          </a:stretch>
        </p:blipFill>
        <p:spPr>
          <a:xfrm>
            <a:off x="304175" y="1528837"/>
            <a:ext cx="4103500" cy="3097117"/>
          </a:xfrm>
          <a:prstGeom prst="rect">
            <a:avLst/>
          </a:prstGeom>
          <a:noFill/>
          <a:ln>
            <a:noFill/>
          </a:ln>
        </p:spPr>
      </p:pic>
      <p:sp>
        <p:nvSpPr>
          <p:cNvPr id="206" name="Google Shape;206;p23"/>
          <p:cNvSpPr txBox="1"/>
          <p:nvPr>
            <p:ph type="title"/>
          </p:nvPr>
        </p:nvSpPr>
        <p:spPr>
          <a:xfrm>
            <a:off x="511475" y="4573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2"/>
                </a:solidFill>
              </a:rPr>
              <a:t>Results and Conclusion</a:t>
            </a:r>
            <a:endParaRPr b="0">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